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1" r:id="rId7"/>
    <p:sldId id="265" r:id="rId8"/>
    <p:sldId id="262" r:id="rId9"/>
    <p:sldId id="263" r:id="rId10"/>
    <p:sldId id="264"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Dosis" panose="020B0604020202020204" charset="0"/>
      <p:regular r:id="rId17"/>
      <p:bold r:id="rId18"/>
    </p:embeddedFont>
    <p:embeddedFont>
      <p:font typeface="Roboto" panose="020B0604020202020204" charset="0"/>
      <p:regular r:id="rId19"/>
      <p:bold r:id="rId20"/>
      <p:italic r:id="rId21"/>
      <p:boldItalic r:id="rId22"/>
    </p:embeddedFont>
    <p:embeddedFont>
      <p:font typeface="Roboto Black" panose="020B0604020202020204" charset="0"/>
      <p:bold r:id="rId23"/>
      <p:boldItalic r:id="rId24"/>
    </p:embeddedFont>
    <p:embeddedFont>
      <p:font typeface="Roboto Thin"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8" d="100"/>
          <a:sy n="208" d="100"/>
        </p:scale>
        <p:origin x="44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195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091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214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Kriti Jain </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06/27/2018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Get familiar with </a:t>
            </a:r>
            <a:r>
              <a:rPr lang="en" sz="2400" dirty="0">
                <a:solidFill>
                  <a:srgbClr val="222222"/>
                </a:solidFill>
                <a:highlight>
                  <a:srgbClr val="FFFFFF"/>
                </a:highlight>
                <a:latin typeface="Roboto"/>
                <a:ea typeface="Roboto"/>
                <a:cs typeface="Roboto"/>
                <a:sym typeface="Roboto"/>
              </a:rPr>
              <a:t>Warby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What is 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a:solidFill>
                  <a:schemeClr val="lt1"/>
                </a:solidFill>
                <a:latin typeface="Roboto Black"/>
                <a:ea typeface="Roboto Black"/>
                <a:cs typeface="Roboto Black"/>
                <a:sym typeface="Roboto Black"/>
              </a:rPr>
              <a:t>Quiz Funnel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295269"/>
                </a:solidFill>
                <a:latin typeface="Roboto"/>
                <a:ea typeface="Roboto"/>
                <a:cs typeface="Roboto"/>
                <a:sym typeface="Roboto"/>
              </a:rPr>
              <a:t>1. </a:t>
            </a:r>
            <a:r>
              <a:rPr lang="en-US" dirty="0"/>
              <a:t>What columns does the table have?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SELECT *</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ctr"/>
            <a:r>
              <a:rPr lang="en-US" dirty="0"/>
              <a:t>question</a:t>
            </a:r>
          </a:p>
          <a:p>
            <a:pPr fontAlgn="ctr"/>
            <a:r>
              <a:rPr lang="en-US" dirty="0" err="1"/>
              <a:t>user_id</a:t>
            </a:r>
            <a:endParaRPr lang="en-US" dirty="0"/>
          </a:p>
          <a:p>
            <a:pPr fontAlgn="ctr"/>
            <a:r>
              <a:rPr lang="en-US" dirty="0"/>
              <a:t>response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295269"/>
                </a:solidFill>
                <a:latin typeface="Roboto"/>
                <a:ea typeface="Roboto"/>
                <a:cs typeface="Roboto"/>
                <a:sym typeface="Roboto"/>
              </a:rPr>
              <a:t>2. </a:t>
            </a:r>
            <a:r>
              <a:rPr lang="en-US" i="1" dirty="0"/>
              <a:t>What is the number of responses for each question?</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SELECT question,</a:t>
            </a:r>
          </a:p>
          <a:p>
            <a:pPr lvl="0">
              <a:buClr>
                <a:schemeClr val="dk1"/>
              </a:buClr>
              <a:buSzPts val="1100"/>
            </a:pPr>
            <a:r>
              <a:rPr lang="en-US" sz="900" dirty="0">
                <a:latin typeface="Courier New"/>
                <a:ea typeface="Courier New"/>
                <a:cs typeface="Courier New"/>
                <a:sym typeface="Courier New"/>
              </a:rPr>
              <a: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FROM survey</a:t>
            </a:r>
          </a:p>
          <a:p>
            <a:pPr lvl="0">
              <a:buClr>
                <a:schemeClr val="dk1"/>
              </a:buClr>
              <a:buSzPts val="1100"/>
            </a:pPr>
            <a:r>
              <a:rPr lang="en-US" sz="900" dirty="0">
                <a:latin typeface="Courier New"/>
                <a:ea typeface="Courier New"/>
                <a:cs typeface="Courier New"/>
                <a:sym typeface="Courier New"/>
              </a:rPr>
              <a:t> GROUP BY 1;</a:t>
            </a:r>
            <a:endParaRPr sz="900" b="0" i="0" u="none" strike="noStrike" cap="none" dirty="0">
              <a:solidFill>
                <a:srgbClr val="000000"/>
              </a:solidFill>
              <a:latin typeface="Courier New"/>
              <a:ea typeface="Courier New"/>
              <a:cs typeface="Courier New"/>
              <a:sym typeface="Courier New"/>
            </a:endParaRPr>
          </a:p>
        </p:txBody>
      </p:sp>
      <p:graphicFrame>
        <p:nvGraphicFramePr>
          <p:cNvPr id="2" name="Table 1">
            <a:extLst>
              <a:ext uri="{FF2B5EF4-FFF2-40B4-BE49-F238E27FC236}">
                <a16:creationId xmlns:a16="http://schemas.microsoft.com/office/drawing/2014/main" id="{7FA1A259-6839-497D-B745-2D2C9288A530}"/>
              </a:ext>
            </a:extLst>
          </p:cNvPr>
          <p:cNvGraphicFramePr>
            <a:graphicFrameLocks noGrp="1"/>
          </p:cNvGraphicFramePr>
          <p:nvPr/>
        </p:nvGraphicFramePr>
        <p:xfrm>
          <a:off x="311700" y="1201325"/>
          <a:ext cx="4597270" cy="2468880"/>
        </p:xfrm>
        <a:graphic>
          <a:graphicData uri="http://schemas.openxmlformats.org/drawingml/2006/table">
            <a:tbl>
              <a:tblPr/>
              <a:tblGrid>
                <a:gridCol w="2419807">
                  <a:extLst>
                    <a:ext uri="{9D8B030D-6E8A-4147-A177-3AD203B41FA5}">
                      <a16:colId xmlns:a16="http://schemas.microsoft.com/office/drawing/2014/main" val="498312434"/>
                    </a:ext>
                  </a:extLst>
                </a:gridCol>
                <a:gridCol w="2177463">
                  <a:extLst>
                    <a:ext uri="{9D8B030D-6E8A-4147-A177-3AD203B41FA5}">
                      <a16:colId xmlns:a16="http://schemas.microsoft.com/office/drawing/2014/main" val="3891286076"/>
                    </a:ext>
                  </a:extLst>
                </a:gridCol>
              </a:tblGrid>
              <a:tr h="295949">
                <a:tc>
                  <a:txBody>
                    <a:bodyPr/>
                    <a:lstStyle/>
                    <a:p>
                      <a:pPr algn="ctr"/>
                      <a:r>
                        <a:rPr lang="en-US" dirty="0">
                          <a:solidFill>
                            <a:srgbClr val="292929"/>
                          </a:solidFill>
                          <a:effectLst/>
                        </a:rPr>
                        <a:t>question</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0"/>
                    </a:solidFill>
                  </a:tcPr>
                </a:tc>
                <a:tc>
                  <a:txBody>
                    <a:bodyPr/>
                    <a:lstStyle/>
                    <a:p>
                      <a:pPr algn="ctr"/>
                      <a:r>
                        <a:rPr lang="en-US" dirty="0">
                          <a:solidFill>
                            <a:srgbClr val="292929"/>
                          </a:solidFill>
                          <a:effectLst/>
                        </a:rPr>
                        <a:t>COUNT (DISTINCT </a:t>
                      </a:r>
                      <a:r>
                        <a:rPr lang="en-US" dirty="0" err="1">
                          <a:solidFill>
                            <a:srgbClr val="292929"/>
                          </a:solidFill>
                          <a:effectLst/>
                        </a:rPr>
                        <a:t>user_id</a:t>
                      </a:r>
                      <a:r>
                        <a:rPr lang="en-US" dirty="0">
                          <a:solidFill>
                            <a:srgbClr val="292929"/>
                          </a:solidFill>
                          <a:effectLst/>
                        </a:rPr>
                        <a:t>)</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833248297"/>
                  </a:ext>
                </a:extLst>
              </a:tr>
              <a:tr h="295949">
                <a:tc>
                  <a:txBody>
                    <a:bodyPr/>
                    <a:lstStyle/>
                    <a:p>
                      <a:pPr algn="ctr"/>
                      <a:r>
                        <a:rPr lang="en-US">
                          <a:solidFill>
                            <a:srgbClr val="525252"/>
                          </a:solidFill>
                          <a:effectLst/>
                        </a:rPr>
                        <a:t>1. What are you looking for?</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500</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822800167"/>
                  </a:ext>
                </a:extLst>
              </a:tr>
              <a:tr h="295949">
                <a:tc>
                  <a:txBody>
                    <a:bodyPr/>
                    <a:lstStyle/>
                    <a:p>
                      <a:pPr algn="ctr"/>
                      <a:r>
                        <a:rPr lang="en-US">
                          <a:solidFill>
                            <a:srgbClr val="525252"/>
                          </a:solidFill>
                          <a:effectLst/>
                        </a:rPr>
                        <a:t>2. What's your fit?</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475</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43983856"/>
                  </a:ext>
                </a:extLst>
              </a:tr>
              <a:tr h="295949">
                <a:tc>
                  <a:txBody>
                    <a:bodyPr/>
                    <a:lstStyle/>
                    <a:p>
                      <a:pPr algn="ctr"/>
                      <a:r>
                        <a:rPr lang="en-US">
                          <a:solidFill>
                            <a:srgbClr val="525252"/>
                          </a:solidFill>
                          <a:effectLst/>
                        </a:rPr>
                        <a:t>3. Which shapes do you like?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380</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30295733"/>
                  </a:ext>
                </a:extLst>
              </a:tr>
              <a:tr h="295949">
                <a:tc>
                  <a:txBody>
                    <a:bodyPr/>
                    <a:lstStyle/>
                    <a:p>
                      <a:pPr algn="ctr"/>
                      <a:r>
                        <a:rPr lang="en-US">
                          <a:solidFill>
                            <a:srgbClr val="525252"/>
                          </a:solidFill>
                          <a:effectLst/>
                        </a:rPr>
                        <a:t>4. Which colors do you like?</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361</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978269520"/>
                  </a:ext>
                </a:extLst>
              </a:tr>
              <a:tr h="503113">
                <a:tc>
                  <a:txBody>
                    <a:bodyPr/>
                    <a:lstStyle/>
                    <a:p>
                      <a:pPr algn="ctr"/>
                      <a:r>
                        <a:rPr lang="en-US">
                          <a:solidFill>
                            <a:srgbClr val="525252"/>
                          </a:solidFill>
                          <a:effectLst/>
                        </a:rPr>
                        <a:t>5. When was your last eye exam?</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270</a:t>
                      </a:r>
                    </a:p>
                  </a:txBody>
                  <a:tcPr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660124068"/>
                  </a:ext>
                </a:extLst>
              </a:tr>
            </a:tbl>
          </a:graphicData>
        </a:graphic>
      </p:graphicFrame>
    </p:spTree>
    <p:extLst>
      <p:ext uri="{BB962C8B-B14F-4D97-AF65-F5344CB8AC3E}">
        <p14:creationId xmlns:p14="http://schemas.microsoft.com/office/powerpoint/2010/main" val="240134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295269"/>
                </a:solidFill>
                <a:latin typeface="Roboto"/>
                <a:ea typeface="Roboto"/>
                <a:cs typeface="Roboto"/>
                <a:sym typeface="Roboto"/>
              </a:rPr>
              <a:t>3. </a:t>
            </a:r>
            <a:r>
              <a:rPr lang="en-US" i="1" dirty="0"/>
              <a:t>Which question(s) of the quiz have a lower completion rates?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98950" y="11302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US" sz="1200" dirty="0">
                <a:latin typeface="Roboto"/>
                <a:ea typeface="Roboto"/>
                <a:cs typeface="Roboto"/>
                <a:sym typeface="Roboto"/>
              </a:rPr>
              <a:t>Question 5 and Question 3 have lower completion rates.</a:t>
            </a:r>
          </a:p>
          <a:p>
            <a:pPr marL="171450" marR="0" lvl="0" indent="-171450" algn="l" rtl="0">
              <a:lnSpc>
                <a:spcPct val="115000"/>
              </a:lnSpc>
              <a:spcBef>
                <a:spcPts val="0"/>
              </a:spcBef>
              <a:spcAft>
                <a:spcPts val="0"/>
              </a:spcAft>
              <a:buClr>
                <a:srgbClr val="000000"/>
              </a:buClr>
              <a:buSzPts val="1200"/>
              <a:buFont typeface="Arial"/>
              <a:buChar char="●"/>
            </a:pPr>
            <a:r>
              <a:rPr lang="en-US" sz="1200" dirty="0">
                <a:latin typeface="Roboto"/>
                <a:ea typeface="Roboto"/>
                <a:cs typeface="Roboto"/>
                <a:sym typeface="Roboto"/>
              </a:rPr>
              <a:t>For question 3, it talks about the shapes people like, and the reason some of the people did not complete this question could be because they are not really concerned which shape they want their glasses to be.</a:t>
            </a:r>
          </a:p>
          <a:p>
            <a:pPr marL="171450" marR="0" lvl="0" indent="-171450" algn="l" rtl="0">
              <a:lnSpc>
                <a:spcPct val="115000"/>
              </a:lnSpc>
              <a:spcBef>
                <a:spcPts val="0"/>
              </a:spcBef>
              <a:spcAft>
                <a:spcPts val="0"/>
              </a:spcAft>
              <a:buClr>
                <a:srgbClr val="000000"/>
              </a:buClr>
              <a:buSzPts val="1200"/>
              <a:buFont typeface="Arial"/>
              <a:buChar char="●"/>
            </a:pPr>
            <a:r>
              <a:rPr lang="en-US" sz="1200" dirty="0">
                <a:latin typeface="Roboto"/>
                <a:ea typeface="Roboto"/>
                <a:cs typeface="Roboto"/>
                <a:sym typeface="Roboto"/>
              </a:rPr>
              <a:t>For question 5, the reason they might not have completed the question could be that they did not have an eye exam previous to this, so they left it blank. </a:t>
            </a:r>
          </a:p>
        </p:txBody>
      </p:sp>
      <p:graphicFrame>
        <p:nvGraphicFramePr>
          <p:cNvPr id="2" name="Table 1">
            <a:extLst>
              <a:ext uri="{FF2B5EF4-FFF2-40B4-BE49-F238E27FC236}">
                <a16:creationId xmlns:a16="http://schemas.microsoft.com/office/drawing/2014/main" id="{7BA17671-4A6D-4265-A470-3178EAC0C90B}"/>
              </a:ext>
            </a:extLst>
          </p:cNvPr>
          <p:cNvGraphicFramePr>
            <a:graphicFrameLocks noGrp="1"/>
          </p:cNvGraphicFramePr>
          <p:nvPr>
            <p:extLst>
              <p:ext uri="{D42A27DB-BD31-4B8C-83A1-F6EECF244321}">
                <p14:modId xmlns:p14="http://schemas.microsoft.com/office/powerpoint/2010/main" val="3664796347"/>
              </p:ext>
            </p:extLst>
          </p:nvPr>
        </p:nvGraphicFramePr>
        <p:xfrm>
          <a:off x="5430116" y="1164625"/>
          <a:ext cx="3091917" cy="1889500"/>
        </p:xfrm>
        <a:graphic>
          <a:graphicData uri="http://schemas.openxmlformats.org/drawingml/2006/table">
            <a:tbl>
              <a:tblPr>
                <a:tableStyleId>{41C52BF7-F10D-42DD-8479-FF2DDF1A0279}</a:tableStyleId>
              </a:tblPr>
              <a:tblGrid>
                <a:gridCol w="1500755">
                  <a:extLst>
                    <a:ext uri="{9D8B030D-6E8A-4147-A177-3AD203B41FA5}">
                      <a16:colId xmlns:a16="http://schemas.microsoft.com/office/drawing/2014/main" val="3373807458"/>
                    </a:ext>
                  </a:extLst>
                </a:gridCol>
                <a:gridCol w="1591162">
                  <a:extLst>
                    <a:ext uri="{9D8B030D-6E8A-4147-A177-3AD203B41FA5}">
                      <a16:colId xmlns:a16="http://schemas.microsoft.com/office/drawing/2014/main" val="2165122589"/>
                    </a:ext>
                  </a:extLst>
                </a:gridCol>
              </a:tblGrid>
              <a:tr h="336435">
                <a:tc>
                  <a:txBody>
                    <a:bodyPr/>
                    <a:lstStyle/>
                    <a:p>
                      <a:pPr algn="l" fontAlgn="b"/>
                      <a:r>
                        <a:rPr lang="en-US" sz="1100" u="none" strike="noStrike">
                          <a:effectLst/>
                        </a:rPr>
                        <a:t>Question </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Percentage completing this Question </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77237633"/>
                  </a:ext>
                </a:extLst>
              </a:tr>
              <a:tr h="181350">
                <a:tc>
                  <a:txBody>
                    <a:bodyPr/>
                    <a:lstStyle/>
                    <a:p>
                      <a:pPr algn="l" fontAlgn="b"/>
                      <a:r>
                        <a:rPr lang="en-US" sz="1100" u="none" strike="noStrike">
                          <a:effectLst/>
                        </a:rPr>
                        <a:t>1. What are you looking for?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6333513"/>
                  </a:ext>
                </a:extLst>
              </a:tr>
              <a:tr h="181350">
                <a:tc>
                  <a:txBody>
                    <a:bodyPr/>
                    <a:lstStyle/>
                    <a:p>
                      <a:pPr algn="l" fontAlgn="b"/>
                      <a:r>
                        <a:rPr lang="en-US" sz="1100" u="none" strike="noStrike">
                          <a:effectLst/>
                        </a:rPr>
                        <a:t>2. What's your fit?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3826715"/>
                  </a:ext>
                </a:extLst>
              </a:tr>
              <a:tr h="181350">
                <a:tc>
                  <a:txBody>
                    <a:bodyPr/>
                    <a:lstStyle/>
                    <a:p>
                      <a:pPr algn="l" fontAlgn="b"/>
                      <a:r>
                        <a:rPr lang="en-US" sz="1100" u="none" strike="noStrike">
                          <a:effectLst/>
                        </a:rPr>
                        <a:t>3. Which shapes do you like?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0742215"/>
                  </a:ext>
                </a:extLst>
              </a:tr>
              <a:tr h="181350">
                <a:tc>
                  <a:txBody>
                    <a:bodyPr/>
                    <a:lstStyle/>
                    <a:p>
                      <a:pPr algn="l" fontAlgn="b"/>
                      <a:r>
                        <a:rPr lang="en-US" sz="1100" u="none" strike="noStrike">
                          <a:effectLst/>
                        </a:rPr>
                        <a:t>4. Which colors do you like?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45777662"/>
                  </a:ext>
                </a:extLst>
              </a:tr>
              <a:tr h="181350">
                <a:tc>
                  <a:txBody>
                    <a:bodyPr/>
                    <a:lstStyle/>
                    <a:p>
                      <a:pPr algn="l" fontAlgn="b"/>
                      <a:r>
                        <a:rPr lang="en-US" sz="1100" u="none" strike="noStrike">
                          <a:effectLst/>
                        </a:rPr>
                        <a:t>5. When was your last eye exam?</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598031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295269"/>
                </a:solidFill>
                <a:latin typeface="Roboto"/>
                <a:ea typeface="Roboto"/>
                <a:cs typeface="Roboto"/>
                <a:sym typeface="Roboto"/>
              </a:rPr>
              <a:t>4. </a:t>
            </a:r>
            <a:r>
              <a:rPr lang="en-US" dirty="0"/>
              <a:t>What are the column names?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p>
        </p:txBody>
      </p:sp>
      <p:pic>
        <p:nvPicPr>
          <p:cNvPr id="3" name="Picture 2">
            <a:extLst>
              <a:ext uri="{FF2B5EF4-FFF2-40B4-BE49-F238E27FC236}">
                <a16:creationId xmlns:a16="http://schemas.microsoft.com/office/drawing/2014/main" id="{F2F816A2-4161-4118-9D36-F554B9FB73CB}"/>
              </a:ext>
            </a:extLst>
          </p:cNvPr>
          <p:cNvPicPr>
            <a:picLocks noChangeAspect="1"/>
          </p:cNvPicPr>
          <p:nvPr/>
        </p:nvPicPr>
        <p:blipFill rotWithShape="1">
          <a:blip r:embed="rId3"/>
          <a:srcRect l="46096" r="1811"/>
          <a:stretch/>
        </p:blipFill>
        <p:spPr>
          <a:xfrm>
            <a:off x="339458" y="1334902"/>
            <a:ext cx="4436165" cy="2341047"/>
          </a:xfrm>
          <a:prstGeom prst="rect">
            <a:avLst/>
          </a:prstGeom>
        </p:spPr>
      </p:pic>
    </p:spTree>
    <p:extLst>
      <p:ext uri="{BB962C8B-B14F-4D97-AF65-F5344CB8AC3E}">
        <p14:creationId xmlns:p14="http://schemas.microsoft.com/office/powerpoint/2010/main" val="269603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a:solidFill>
                  <a:srgbClr val="295269"/>
                </a:solidFill>
                <a:latin typeface="Roboto"/>
                <a:ea typeface="Roboto"/>
                <a:cs typeface="Roboto"/>
                <a:sym typeface="Roboto"/>
              </a:rPr>
              <a:t>5. </a:t>
            </a:r>
            <a:r>
              <a:rPr lang="en-US" dirty="0"/>
              <a:t>Select only the first 10 rows from this 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 q</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7CE137E0-6D66-4756-A22B-466C634D4377}"/>
              </a:ext>
            </a:extLst>
          </p:cNvPr>
          <p:cNvPicPr>
            <a:picLocks noChangeAspect="1"/>
          </p:cNvPicPr>
          <p:nvPr/>
        </p:nvPicPr>
        <p:blipFill>
          <a:blip r:embed="rId3"/>
          <a:stretch>
            <a:fillRect/>
          </a:stretch>
        </p:blipFill>
        <p:spPr>
          <a:xfrm>
            <a:off x="134560" y="1328632"/>
            <a:ext cx="4921852" cy="1680632"/>
          </a:xfrm>
          <a:prstGeom prst="rect">
            <a:avLst/>
          </a:prstGeom>
        </p:spPr>
      </p:pic>
    </p:spTree>
    <p:extLst>
      <p:ext uri="{BB962C8B-B14F-4D97-AF65-F5344CB8AC3E}">
        <p14:creationId xmlns:p14="http://schemas.microsoft.com/office/powerpoint/2010/main" val="3337332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430</Words>
  <Application>Microsoft Office PowerPoint</Application>
  <PresentationFormat>On-screen Show (16:9)</PresentationFormat>
  <Paragraphs>71</Paragraphs>
  <Slides>8</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Courier New</vt:lpstr>
      <vt:lpstr>Roboto Thin</vt:lpstr>
      <vt:lpstr>Roboto</vt:lpstr>
      <vt:lpstr>Dosis</vt:lpstr>
      <vt:lpstr>Arial</vt:lpstr>
      <vt:lpstr>Calibri</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Kriti Jain</dc:creator>
  <cp:lastModifiedBy>Kriti Jain</cp:lastModifiedBy>
  <cp:revision>7</cp:revision>
  <dcterms:modified xsi:type="dcterms:W3CDTF">2018-06-27T23:20:19Z</dcterms:modified>
</cp:coreProperties>
</file>